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 autoAdjust="0"/>
    <p:restoredTop sz="95748" autoAdjust="0"/>
  </p:normalViewPr>
  <p:slideViewPr>
    <p:cSldViewPr>
      <p:cViewPr>
        <p:scale>
          <a:sx n="135" d="100"/>
          <a:sy n="135" d="100"/>
        </p:scale>
        <p:origin x="-3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54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3F9B-AB2F-46F0-AB2B-003ADAABAC93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50A1-4738-4DD8-AC45-69ED91161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50A1-4738-4DD8-AC45-69ED91161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75861"/>
            <a:ext cx="6061934" cy="57821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5230906" cy="6858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24200"/>
            <a:ext cx="5230906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51176" y="0"/>
            <a:ext cx="3092824" cy="1075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6051176" cy="1075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TC0120101-IMG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t="14888" r="4706" b="5101"/>
          <a:stretch/>
        </p:blipFill>
        <p:spPr bwMode="auto">
          <a:xfrm>
            <a:off x="6051176" y="1075862"/>
            <a:ext cx="3092824" cy="57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61934" y="6320068"/>
            <a:ext cx="3092824" cy="5379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168588" y="2151724"/>
            <a:ext cx="2017059" cy="0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68588" y="5917241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916706" y="3765517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168588" y="4841379"/>
            <a:ext cx="3765176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4303059" y="941379"/>
            <a:ext cx="0" cy="1344828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303059" y="4706896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7799294" y="3631034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20067"/>
            <a:ext cx="6061934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15"/>
          <p:cNvSpPr>
            <a:spLocks noChangeShapeType="1"/>
          </p:cNvSpPr>
          <p:nvPr userDrawn="1"/>
        </p:nvSpPr>
        <p:spPr bwMode="auto">
          <a:xfrm>
            <a:off x="0" y="1076203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051176" y="0"/>
            <a:ext cx="10758" cy="685800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" name="Picture 16" descr="Lumex_Master_0409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257800"/>
            <a:ext cx="2900891" cy="6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shutterstock_52917757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r="2837" b="1039"/>
          <a:stretch/>
        </p:blipFill>
        <p:spPr>
          <a:xfrm>
            <a:off x="6057900" y="3759200"/>
            <a:ext cx="1739900" cy="1104900"/>
          </a:xfrm>
          <a:prstGeom prst="rect">
            <a:avLst/>
          </a:prstGeom>
        </p:spPr>
      </p:pic>
      <p:pic>
        <p:nvPicPr>
          <p:cNvPr id="26" name="Picture 25" descr="shutterstock_60489340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" b="5040"/>
          <a:stretch/>
        </p:blipFill>
        <p:spPr>
          <a:xfrm>
            <a:off x="4318000" y="1079500"/>
            <a:ext cx="1701800" cy="1066800"/>
          </a:xfrm>
          <a:prstGeom prst="rect">
            <a:avLst/>
          </a:prstGeom>
        </p:spPr>
      </p:pic>
      <p:pic>
        <p:nvPicPr>
          <p:cNvPr id="31" name="Picture 30" descr="shutterstock_58193740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" r="725" b="994"/>
          <a:stretch/>
        </p:blipFill>
        <p:spPr>
          <a:xfrm>
            <a:off x="4318000" y="4838701"/>
            <a:ext cx="1739900" cy="1079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274" b="40629"/>
          <a:stretch/>
        </p:blipFill>
        <p:spPr bwMode="auto">
          <a:xfrm>
            <a:off x="2409" y="-4482"/>
            <a:ext cx="6540032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7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5715000" cy="6284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905000"/>
            <a:ext cx="5486401" cy="4191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1" y="1009444"/>
            <a:ext cx="5714999" cy="38905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with text and photo</a:t>
            </a:r>
            <a:endParaRPr lang="en-US" dirty="0"/>
          </a:p>
        </p:txBody>
      </p:sp>
      <p:sp>
        <p:nvSpPr>
          <p:cNvPr id="52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12"/>
          <p:cNvSpPr>
            <a:spLocks noChangeShapeType="1"/>
          </p:cNvSpPr>
          <p:nvPr userDrawn="1"/>
        </p:nvSpPr>
        <p:spPr bwMode="auto">
          <a:xfrm>
            <a:off x="6546473" y="-4480"/>
            <a:ext cx="3364" cy="686248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LumexSMDHighTempDisplay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13793" r="4591" b="17816"/>
          <a:stretch/>
        </p:blipFill>
        <p:spPr>
          <a:xfrm>
            <a:off x="6540500" y="-1"/>
            <a:ext cx="2603500" cy="1511301"/>
          </a:xfrm>
          <a:prstGeom prst="rect">
            <a:avLst/>
          </a:prstGeom>
        </p:spPr>
      </p:pic>
      <p:pic>
        <p:nvPicPr>
          <p:cNvPr id="14" name="Picture 13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5" name="Picture 14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5626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9" name="Picture 18" descr="Lumex_highpower2watt-wid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3139"/>
          <a:stretch/>
        </p:blipFill>
        <p:spPr>
          <a:xfrm>
            <a:off x="6540500" y="0"/>
            <a:ext cx="2603500" cy="1511300"/>
          </a:xfrm>
          <a:prstGeom prst="rect">
            <a:avLst/>
          </a:prstGeom>
        </p:spPr>
      </p:pic>
      <p:pic>
        <p:nvPicPr>
          <p:cNvPr id="18" name="Picture 17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20" name="Picture 19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4" name="Rectangle 8"/>
          <p:cNvSpPr>
            <a:spLocks noChangeArrowheads="1"/>
          </p:cNvSpPr>
          <p:nvPr userDrawn="1"/>
        </p:nvSpPr>
        <p:spPr bwMode="auto">
          <a:xfrm>
            <a:off x="6553200" y="1524000"/>
            <a:ext cx="2601557" cy="53384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404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7733" r="28000" b="23646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1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8" name="Picture 17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9" name="Picture 18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134" b="40629"/>
          <a:stretch/>
        </p:blipFill>
        <p:spPr bwMode="auto">
          <a:xfrm>
            <a:off x="2408" y="-4482"/>
            <a:ext cx="6550791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546474" y="-4481"/>
            <a:ext cx="6726" cy="168088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549836" y="1447800"/>
            <a:ext cx="2604921" cy="54146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3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6" descr="Lumex_Master_0409_Color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1381" y="5692194"/>
            <a:ext cx="2184019" cy="4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TC0120701-IMG0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403" r="15667" b="35910"/>
          <a:stretch/>
        </p:blipFill>
        <p:spPr bwMode="auto">
          <a:xfrm>
            <a:off x="6553200" y="-4483"/>
            <a:ext cx="2590800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esigning for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Medical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Device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454001"/>
            <a:ext cx="6019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 descr="DK_Logo_1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728127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5715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Technology Trends in the Medical Device Industry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 descr="pulse.png"/>
          <p:cNvPicPr>
            <a:picLocks noChangeAspect="1"/>
          </p:cNvPicPr>
          <p:nvPr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8821"/>
            <a:ext cx="6553200" cy="373097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Design Considerations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for Medical Applications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Response Time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Portability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Low Power Consumption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Durability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Extreme Temperatures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Daylight Visibility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304800" y="1828800"/>
            <a:ext cx="6019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Today’s medical device industry is growing at a rapid pace.  Some factors affecting that growth include:</a:t>
            </a:r>
          </a:p>
          <a:p>
            <a:pPr marL="635000" lvl="1" indent="-34290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An increasing population of elderly (over 50% of the global population will reach the age of 65 or over by the year 2039);</a:t>
            </a:r>
          </a:p>
          <a:p>
            <a:pPr marL="635000" lvl="1" indent="-34290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need to contain costs, while simultaneously maintaining a high standard of care through technological innovation; and</a:t>
            </a:r>
          </a:p>
          <a:p>
            <a:pPr marL="635000" lvl="1" indent="-34290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An increased demand for efficiencies (i.e. facilitating minimally invasive surgeries, ensuring faster turnaround of patients, home and self-monitoring devices, etc.) 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Because of the their many benefits, the use of optoelectronics has also grown significantly to overcome design challenges in the medical device industry.  </a:t>
            </a:r>
          </a:p>
          <a:p>
            <a:pPr>
              <a:spcAft>
                <a:spcPts val="1200"/>
              </a:spcAft>
            </a:pPr>
            <a:r>
              <a:rPr lang="en-US" sz="1200" dirty="0" err="1" smtClean="0">
                <a:solidFill>
                  <a:schemeClr val="tx1"/>
                </a:solidFill>
              </a:rPr>
              <a:t>Lumex’s</a:t>
            </a:r>
            <a:r>
              <a:rPr lang="en-US" sz="1200" dirty="0" smtClean="0">
                <a:solidFill>
                  <a:schemeClr val="tx1"/>
                </a:solidFill>
              </a:rPr>
              <a:t> wide range of products and time-tested formula for design collaboration has consistently offered the best results for meeting the demands in the medical environment and the increasing complexity of product designs. </a:t>
            </a:r>
          </a:p>
          <a:p>
            <a:pPr>
              <a:spcAft>
                <a:spcPts val="1200"/>
              </a:spcAft>
            </a:pPr>
            <a:r>
              <a:rPr lang="en-US" sz="1200" dirty="0" err="1" smtClean="0">
                <a:solidFill>
                  <a:schemeClr val="tx1"/>
                </a:solidFill>
              </a:rPr>
              <a:t>Lumex’s</a:t>
            </a:r>
            <a:r>
              <a:rPr lang="en-US" sz="1200" dirty="0" smtClean="0">
                <a:solidFill>
                  <a:schemeClr val="tx1"/>
                </a:solidFill>
              </a:rPr>
              <a:t> technical design engineers strive to assist in adding features, enhanced functionality and graphically rich user-interfaces to any product’s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95400" y="3962400"/>
            <a:ext cx="5029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SMD &amp; Thru-Hole High Temp LED Displays</a:t>
            </a:r>
          </a:p>
          <a:p>
            <a:pPr marL="177800" indent="-177800"/>
            <a:r>
              <a:rPr lang="en-US" sz="1100" dirty="0" smtClean="0"/>
              <a:t>Market-leading, operating temperatures up to 105˚C</a:t>
            </a:r>
          </a:p>
          <a:p>
            <a:pPr marL="177800" indent="-177800"/>
            <a:r>
              <a:rPr lang="en-US" sz="1100" dirty="0" smtClean="0"/>
              <a:t>Single &amp; dual digit layouts available in standard stock</a:t>
            </a:r>
          </a:p>
          <a:p>
            <a:pPr marL="177800" indent="-177800"/>
            <a:r>
              <a:rPr lang="en-US" sz="1100" dirty="0" smtClean="0"/>
              <a:t>Triple or quad digit layouts available with no additional tooling</a:t>
            </a:r>
          </a:p>
          <a:p>
            <a:pPr>
              <a:buNone/>
            </a:pPr>
            <a:r>
              <a:rPr lang="en-US" sz="1100" dirty="0" smtClean="0"/>
              <a:t>       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Product Components Ideal for Medical Device Applications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18" descr="H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116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LumexFlexibleBacklig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3800"/>
            <a:ext cx="87376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11"/>
          <p:cNvSpPr txBox="1">
            <a:spLocks/>
          </p:cNvSpPr>
          <p:nvPr/>
        </p:nvSpPr>
        <p:spPr>
          <a:xfrm>
            <a:off x="1295400" y="4876800"/>
            <a:ext cx="5181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Industry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, Shapeable, Flexible LED Backlight!</a:t>
            </a:r>
            <a:endParaRPr lang="en-US" sz="1100" b="1" dirty="0" smtClean="0"/>
          </a:p>
          <a:p>
            <a:pPr marL="177800" indent="-177800"/>
            <a:r>
              <a:rPr lang="en-US" sz="1100" dirty="0" smtClean="0"/>
              <a:t>Unique backlight can be shaped (i.e., </a:t>
            </a:r>
            <a:r>
              <a:rPr lang="en-US" sz="1100" dirty="0"/>
              <a:t>to allow space for a switch or other component on the circuit board) without causing shadowing or a compromising light performance </a:t>
            </a:r>
            <a:endParaRPr lang="en-US" sz="1100" dirty="0" smtClean="0"/>
          </a:p>
          <a:p>
            <a:pPr marL="177800" indent="-177800"/>
            <a:r>
              <a:rPr lang="en-US" sz="1100" dirty="0" smtClean="0"/>
              <a:t>Profile </a:t>
            </a:r>
            <a:r>
              <a:rPr lang="en-US" sz="1100" dirty="0"/>
              <a:t>height of just 0.125mm </a:t>
            </a:r>
            <a:r>
              <a:rPr lang="en-US" sz="1100" dirty="0" smtClean="0"/>
              <a:t>(97% thinner than traditional backlights)</a:t>
            </a:r>
          </a:p>
          <a:p>
            <a:pPr marL="177800" indent="-177800"/>
            <a:r>
              <a:rPr lang="en-US" sz="1100" dirty="0" smtClean="0"/>
              <a:t>Specially designed ultra-thin surface, specifically designed for enhanced light distribution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2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Lumex Product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High Power LEDs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Ultraviolet LEDs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Thru-Hole &amp; SMD LEDs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Panel &amp; PCB Indicators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Displays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Arrays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Light Pipes</a:t>
            </a:r>
            <a:endParaRPr lang="en-US" sz="1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Infrared Devices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Monochromatic &amp; Color LCDs</a:t>
            </a: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1295400" y="1549400"/>
            <a:ext cx="533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Ultraviolet (UV) LEDs</a:t>
            </a:r>
          </a:p>
          <a:p>
            <a:pPr marL="177800" indent="-177800"/>
            <a:r>
              <a:rPr lang="en-US" sz="1100" dirty="0" smtClean="0"/>
              <a:t>Available in 355nm, 365nm, 377nm, 385nm 405nm and 415nm wavelengths with 4-6mW power output and 2-watt </a:t>
            </a:r>
            <a:r>
              <a:rPr lang="en-US" sz="1100" smtClean="0"/>
              <a:t>High Power SMD</a:t>
            </a:r>
            <a:endParaRPr lang="en-US" sz="1100" dirty="0" smtClean="0"/>
          </a:p>
          <a:p>
            <a:pPr marL="177800" indent="-177800"/>
            <a:r>
              <a:rPr lang="en-US" sz="1100" dirty="0" smtClean="0"/>
              <a:t>Longer lifespan; greater than 50,000 hours</a:t>
            </a:r>
          </a:p>
          <a:p>
            <a:pPr marL="177800" indent="-177800"/>
            <a:r>
              <a:rPr lang="en-US" sz="1100" dirty="0" smtClean="0"/>
              <a:t>TO-46 package, with glass lens in a through-hole format</a:t>
            </a:r>
          </a:p>
          <a:p>
            <a:pPr marL="177800" indent="-177800"/>
            <a:r>
              <a:rPr lang="en-US" sz="1100" dirty="0" smtClean="0"/>
              <a:t>Custom wavelengths are available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16" name="Content Placeholder 11"/>
          <p:cNvSpPr txBox="1">
            <a:spLocks/>
          </p:cNvSpPr>
          <p:nvPr/>
        </p:nvSpPr>
        <p:spPr>
          <a:xfrm>
            <a:off x="1295400" y="2819400"/>
            <a:ext cx="502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0404 Surface-Mount RGB LEDs</a:t>
            </a:r>
          </a:p>
          <a:p>
            <a:pPr marL="177800" indent="-177800"/>
            <a:r>
              <a:rPr lang="en-US" sz="1100" dirty="0" smtClean="0"/>
              <a:t>Full color surface-mount RGB LED</a:t>
            </a:r>
          </a:p>
          <a:p>
            <a:pPr marL="177800" indent="-177800"/>
            <a:r>
              <a:rPr lang="en-US" sz="1100" dirty="0" smtClean="0"/>
              <a:t>0404 Packaging – 1.0mm x 1.00mm x 0.25mm</a:t>
            </a:r>
          </a:p>
          <a:p>
            <a:pPr marL="177800" indent="-177800"/>
            <a:r>
              <a:rPr lang="en-US" sz="1100" dirty="0" smtClean="0"/>
              <a:t>Low current operation (30/40/20 mcd respectively for RGB @ 2mA)</a:t>
            </a:r>
          </a:p>
          <a:p>
            <a:pPr marL="177800" indent="-177800"/>
            <a:r>
              <a:rPr lang="en-US" sz="1100" dirty="0" smtClean="0"/>
              <a:t>Operating temperature range from -40˚C to +85˚C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2" name="Picture 1" descr="IR1(3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enn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67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828800"/>
            <a:ext cx="5638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In today’s competitive marketplace, many engineers are finding that many standard technologies do not meet all of their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More and more, design engineers are recognizing that an application-specific solution will offer the best result for more complex design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Lumex has proven success at translating initial design concepts and turning them into reality.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Whether addressing a current </a:t>
            </a:r>
            <a:br>
              <a:rPr lang="en-US" sz="1200" dirty="0" smtClean="0"/>
            </a:br>
            <a:r>
              <a:rPr lang="en-US" sz="1200" dirty="0" smtClean="0"/>
              <a:t>design challenge or integrating </a:t>
            </a:r>
            <a:br>
              <a:rPr lang="en-US" sz="1200" dirty="0" smtClean="0"/>
            </a:br>
            <a:r>
              <a:rPr lang="en-US" sz="1200" dirty="0" smtClean="0"/>
              <a:t>multiple components into one </a:t>
            </a:r>
            <a:br>
              <a:rPr lang="en-US" sz="1200" dirty="0" smtClean="0"/>
            </a:br>
            <a:r>
              <a:rPr lang="en-US" sz="1200" dirty="0" smtClean="0"/>
              <a:t>sub-assembly, Lumex will work </a:t>
            </a:r>
            <a:br>
              <a:rPr lang="en-US" sz="1200" dirty="0" smtClean="0"/>
            </a:br>
            <a:r>
              <a:rPr lang="en-US" sz="1200" dirty="0" smtClean="0"/>
              <a:t>with you from initial prototype </a:t>
            </a:r>
            <a:br>
              <a:rPr lang="en-US" sz="1200" dirty="0" smtClean="0"/>
            </a:br>
            <a:r>
              <a:rPr lang="en-US" sz="1200" dirty="0" smtClean="0"/>
              <a:t>through final production.</a:t>
            </a:r>
          </a:p>
          <a:p>
            <a:pPr>
              <a:spcAft>
                <a:spcPts val="600"/>
              </a:spcAft>
            </a:pPr>
            <a:r>
              <a:rPr lang="en-US" sz="1200" smtClean="0"/>
              <a:t>Lumex offers </a:t>
            </a:r>
            <a:r>
              <a:rPr lang="en-US" sz="1200" dirty="0" smtClean="0"/>
              <a:t>experience, </a:t>
            </a:r>
            <a:br>
              <a:rPr lang="en-US" sz="1200" dirty="0" smtClean="0"/>
            </a:br>
            <a:r>
              <a:rPr lang="en-US" sz="1200" dirty="0" smtClean="0"/>
              <a:t>quality and innovative originality </a:t>
            </a:r>
            <a:br>
              <a:rPr lang="en-US" sz="1200" dirty="0" smtClean="0"/>
            </a:br>
            <a:r>
              <a:rPr lang="en-US" sz="1200" dirty="0" smtClean="0"/>
              <a:t>to help bring products to market </a:t>
            </a:r>
            <a:br>
              <a:rPr lang="en-US" sz="1200" dirty="0" smtClean="0"/>
            </a:br>
            <a:r>
              <a:rPr lang="en-US" sz="1200" dirty="0" smtClean="0"/>
              <a:t>faster and help provide that </a:t>
            </a:r>
            <a:br>
              <a:rPr lang="en-US" sz="1200" dirty="0" smtClean="0"/>
            </a:br>
            <a:r>
              <a:rPr lang="en-US" sz="1200" dirty="0" smtClean="0"/>
              <a:t>competitive edge</a:t>
            </a:r>
            <a:r>
              <a:rPr lang="en-US" sz="1200" dirty="0"/>
              <a:t>.</a:t>
            </a:r>
            <a:endParaRPr lang="en-US" sz="1200" dirty="0" smtClean="0"/>
          </a:p>
          <a:p>
            <a:pPr>
              <a:spcAft>
                <a:spcPts val="600"/>
              </a:spcAft>
              <a:buNone/>
            </a:pPr>
            <a:r>
              <a:rPr lang="en-US" sz="1200" dirty="0" smtClean="0"/>
              <a:t>       </a:t>
            </a:r>
          </a:p>
          <a:p>
            <a:pPr>
              <a:spcAft>
                <a:spcPts val="600"/>
              </a:spcAft>
              <a:buNone/>
            </a:pPr>
            <a:endParaRPr lang="en-US" sz="1200" dirty="0" smtClean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Multiple Technologies…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One Product Solution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ntegr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3200400"/>
            <a:ext cx="3048000" cy="22860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0" y="1752600"/>
            <a:ext cx="205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Benefits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of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Value Add Solutions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Focus on application  needs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Stand out from competition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Enhanced reliability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Speed time to market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Reduced labor costs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Faster ROI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Full plug ‘n play solution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Engineering know-how that acts as an extension of your own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ockLayouts Internet Marketing TC012">
  <a:themeElements>
    <a:clrScheme name="Custom 1">
      <a:dk1>
        <a:sysClr val="windowText" lastClr="000000"/>
      </a:dk1>
      <a:lt1>
        <a:sysClr val="window" lastClr="FFFFFF"/>
      </a:lt1>
      <a:dk2>
        <a:srgbClr val="737474"/>
      </a:dk2>
      <a:lt2>
        <a:srgbClr val="B6BB8B"/>
      </a:lt2>
      <a:accent1>
        <a:srgbClr val="EAEDA6"/>
      </a:accent1>
      <a:accent2>
        <a:srgbClr val="89973E"/>
      </a:accent2>
      <a:accent3>
        <a:srgbClr val="EBE522"/>
      </a:accent3>
      <a:accent4>
        <a:srgbClr val="3B5A2E"/>
      </a:accent4>
      <a:accent5>
        <a:srgbClr val="B1B64D"/>
      </a:accent5>
      <a:accent6>
        <a:srgbClr val="21212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550</Words>
  <Application>Microsoft Office PowerPoint</Application>
  <PresentationFormat>On-screen Show (4:3)</PresentationFormat>
  <Paragraphs>71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StockLayouts Internet Marketing TC012</vt:lpstr>
      <vt:lpstr>designing for the Medical Device market</vt:lpstr>
      <vt:lpstr>Technology Trends in the Medical Device Industry</vt:lpstr>
      <vt:lpstr>Product Components Ideal for Medical Device Applications</vt:lpstr>
      <vt:lpstr>Multiple Technologies…                   One Product Solution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Shelly Linert</cp:lastModifiedBy>
  <cp:revision>185</cp:revision>
  <dcterms:created xsi:type="dcterms:W3CDTF">2010-07-09T22:21:36Z</dcterms:created>
  <dcterms:modified xsi:type="dcterms:W3CDTF">2016-03-30T15:26:17Z</dcterms:modified>
</cp:coreProperties>
</file>